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66" d="100"/>
          <a:sy n="66" d="100"/>
        </p:scale>
        <p:origin x="-11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98B99-0B4E-4FB4-9D9A-D7F9858D99A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87DAF-A321-4546-AEBF-B506200DAA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770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01C17-7E40-4594-BABE-8B53E2FE3E95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3250D-C200-4836-BBC8-F37B76C86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844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250D-C200-4836-BBC8-F37B76C86A82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1168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34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97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697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8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14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45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80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69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590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689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14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8C116-6D50-4F51-9B1A-B6B0E064D94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AE6E-D7B1-45D7-841A-83030C665C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35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it-IT" b="1" dirty="0" smtClean="0">
                <a:solidFill>
                  <a:schemeClr val="bg1">
                    <a:lumMod val="65000"/>
                  </a:schemeClr>
                </a:solidFill>
              </a:rPr>
              <a:t>Tra dentro e fuori: </a:t>
            </a:r>
            <a:br>
              <a:rPr lang="it-IT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3600" b="1" dirty="0" smtClean="0">
                <a:solidFill>
                  <a:schemeClr val="bg1">
                    <a:lumMod val="65000"/>
                  </a:schemeClr>
                </a:solidFill>
              </a:rPr>
              <a:t>relazioni di lavoro nelle piccole imprese</a:t>
            </a:r>
            <a:endParaRPr lang="it-IT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lvl="0" algn="r" defTabSz="457200"/>
            <a:r>
              <a:rPr lang="it-IT" sz="2200" dirty="0">
                <a:solidFill>
                  <a:prstClr val="black">
                    <a:tint val="75000"/>
                  </a:prstClr>
                </a:solidFill>
              </a:rPr>
              <a:t>INCONTRI DI ARTIMINO SULLO SVILUPPO LOCALE – </a:t>
            </a:r>
            <a:endParaRPr lang="it-IT" sz="2200" dirty="0" smtClean="0">
              <a:solidFill>
                <a:prstClr val="black">
                  <a:tint val="75000"/>
                </a:prstClr>
              </a:solidFill>
            </a:endParaRPr>
          </a:p>
          <a:p>
            <a:pPr lvl="0" algn="r" defTabSz="457200"/>
            <a:r>
              <a:rPr lang="it-IT" sz="2200" dirty="0" smtClean="0">
                <a:solidFill>
                  <a:prstClr val="black">
                    <a:tint val="75000"/>
                  </a:prstClr>
                </a:solidFill>
              </a:rPr>
              <a:t>XXIV </a:t>
            </a:r>
            <a:r>
              <a:rPr lang="it-IT" sz="2200" dirty="0">
                <a:solidFill>
                  <a:prstClr val="black">
                    <a:tint val="75000"/>
                  </a:prstClr>
                </a:solidFill>
              </a:rPr>
              <a:t>EDIZIONE : </a:t>
            </a:r>
            <a:r>
              <a:rPr lang="it-IT" sz="2200" u="sng" dirty="0">
                <a:solidFill>
                  <a:prstClr val="black">
                    <a:tint val="75000"/>
                  </a:prstClr>
                </a:solidFill>
              </a:rPr>
              <a:t>13-15 ottobre 2014</a:t>
            </a:r>
            <a:r>
              <a:rPr lang="it-IT" sz="2200" dirty="0">
                <a:solidFill>
                  <a:prstClr val="black">
                    <a:tint val="75000"/>
                  </a:prstClr>
                </a:solidFill>
              </a:rPr>
              <a:t> </a:t>
            </a:r>
          </a:p>
          <a:p>
            <a:pPr lvl="0" algn="r" defTabSz="457200"/>
            <a:endParaRPr lang="it-IT" sz="2000" dirty="0">
              <a:solidFill>
                <a:prstClr val="black">
                  <a:tint val="75000"/>
                </a:prstClr>
              </a:solidFill>
            </a:endParaRPr>
          </a:p>
          <a:p>
            <a:pPr algn="r"/>
            <a:r>
              <a:rPr lang="it-IT" dirty="0" smtClean="0"/>
              <a:t>Ida Regalia</a:t>
            </a:r>
          </a:p>
          <a:p>
            <a:pPr algn="r"/>
            <a:r>
              <a:rPr lang="it-IT" dirty="0" smtClean="0"/>
              <a:t>Università degli Studi di Milano</a:t>
            </a:r>
          </a:p>
        </p:txBody>
      </p:sp>
    </p:spTree>
    <p:extLst>
      <p:ext uri="{BB962C8B-B14F-4D97-AF65-F5344CB8AC3E}">
        <p14:creationId xmlns:p14="http://schemas.microsoft.com/office/powerpoint/2010/main" val="26632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Survey</a:t>
            </a:r>
            <a:r>
              <a:rPr lang="it-IT" dirty="0" smtClean="0"/>
              <a:t> – organizzazione delle parti  sociali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2/3 sono a gestione padronale</a:t>
            </a:r>
          </a:p>
          <a:p>
            <a:pPr marL="400050" lvl="1" indent="0">
              <a:buNone/>
            </a:pPr>
            <a:r>
              <a:rPr lang="it-IT" dirty="0" smtClean="0"/>
              <a:t>Però ‘solo</a:t>
            </a:r>
            <a:r>
              <a:rPr lang="it-IT" dirty="0"/>
              <a:t>’ in </a:t>
            </a:r>
            <a:r>
              <a:rPr lang="it-IT" dirty="0" smtClean="0"/>
              <a:t>un 50% le HR sono gestite direttamente dal proprietario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Circa il 60% sono associate a </a:t>
            </a:r>
            <a:r>
              <a:rPr lang="it-IT" dirty="0" err="1" smtClean="0"/>
              <a:t>associaz</a:t>
            </a:r>
            <a:r>
              <a:rPr lang="it-IT" dirty="0" smtClean="0"/>
              <a:t> degli imprenditori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In 1/3 ci sono iscritti ai sindacati; nel 16% ci sono rappresentanti sindacali: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 smtClean="0"/>
              <a:t>In circa il 60% né iscritti né strutture sindacali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15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regola è la decisione unilaterale?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Indicatori:</a:t>
            </a:r>
          </a:p>
          <a:p>
            <a:r>
              <a:rPr lang="it-IT" dirty="0" smtClean="0"/>
              <a:t>Lo stile delle decisioni manageriali (per quanto riguarda l’o. d. l.)</a:t>
            </a:r>
          </a:p>
          <a:p>
            <a:r>
              <a:rPr lang="it-IT" dirty="0" smtClean="0"/>
              <a:t>Il processo di definizione delle retribuzioni</a:t>
            </a:r>
          </a:p>
          <a:p>
            <a:r>
              <a:rPr lang="it-IT" dirty="0" smtClean="0"/>
              <a:t>L’esercizio di forme di pressione o protesta da parte dei lavoratori</a:t>
            </a:r>
          </a:p>
          <a:p>
            <a:r>
              <a:rPr lang="it-IT" dirty="0" smtClean="0"/>
              <a:t>Il ricorso a contrattazione collettiva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24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Stile delle decisioni manageriali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>
            <a:normAutofit lnSpcReduction="10000"/>
          </a:bodyPr>
          <a:lstStyle/>
          <a:p>
            <a:r>
              <a:rPr lang="it-IT" dirty="0" smtClean="0"/>
              <a:t>Altamente partecipative:  35%</a:t>
            </a:r>
          </a:p>
          <a:p>
            <a:r>
              <a:rPr lang="it-IT" dirty="0" smtClean="0"/>
              <a:t>Moderatamente </a:t>
            </a:r>
            <a:r>
              <a:rPr lang="it-IT" dirty="0" err="1" smtClean="0"/>
              <a:t>partec</a:t>
            </a:r>
            <a:r>
              <a:rPr lang="it-IT" dirty="0" smtClean="0"/>
              <a:t>.:    35%</a:t>
            </a:r>
          </a:p>
          <a:p>
            <a:r>
              <a:rPr lang="it-IT" dirty="0" smtClean="0"/>
              <a:t>Unilaterali:    </a:t>
            </a:r>
          </a:p>
          <a:p>
            <a:pPr marL="400050" lvl="1" indent="0">
              <a:buNone/>
            </a:pPr>
            <a:r>
              <a:rPr lang="it-IT" dirty="0" smtClean="0"/>
              <a:t>23%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it-IT" dirty="0" smtClean="0"/>
              <a:t>Il coinvolgimento dei lavoratori (e </a:t>
            </a:r>
            <a:r>
              <a:rPr lang="it-IT" dirty="0" err="1" smtClean="0"/>
              <a:t>Rsu</a:t>
            </a:r>
            <a:r>
              <a:rPr lang="it-IT" dirty="0" smtClean="0"/>
              <a:t>) nelle decisioni associato </a:t>
            </a:r>
            <a:r>
              <a:rPr lang="it-IT" dirty="0" smtClean="0"/>
              <a:t>a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- </a:t>
            </a:r>
            <a:r>
              <a:rPr lang="it-IT" dirty="0" smtClean="0"/>
              <a:t>Regione, dimensione, tipo di </a:t>
            </a:r>
            <a:r>
              <a:rPr lang="it-IT" dirty="0" smtClean="0"/>
              <a:t>mercato, andamento positivo di occupazione e performance</a:t>
            </a:r>
            <a:r>
              <a:rPr lang="it-IT" dirty="0"/>
              <a:t>, </a:t>
            </a:r>
            <a:r>
              <a:rPr lang="it-IT" dirty="0" smtClean="0"/>
              <a:t>presenza iscritti e </a:t>
            </a:r>
            <a:r>
              <a:rPr lang="it-IT" dirty="0" err="1" smtClean="0"/>
              <a:t>organizz</a:t>
            </a:r>
            <a:r>
              <a:rPr lang="it-IT" dirty="0" smtClean="0"/>
              <a:t>. sindacale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65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Determinazione retribuzioni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CCNL soltanto: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67%</a:t>
            </a:r>
          </a:p>
          <a:p>
            <a:r>
              <a:rPr lang="it-IT" dirty="0" smtClean="0"/>
              <a:t>CCNL + negoziazioni individuali </a:t>
            </a:r>
            <a:r>
              <a:rPr lang="it-IT" dirty="0" smtClean="0"/>
              <a:t>(</a:t>
            </a:r>
            <a:r>
              <a:rPr lang="it-IT" dirty="0" smtClean="0"/>
              <a:t>collettive): </a:t>
            </a:r>
            <a:r>
              <a:rPr lang="it-IT" dirty="0" smtClean="0"/>
              <a:t>23%</a:t>
            </a:r>
          </a:p>
          <a:p>
            <a:r>
              <a:rPr lang="it-IT" dirty="0" smtClean="0"/>
              <a:t>Solo negoziazioni individuali: </a:t>
            </a:r>
            <a:r>
              <a:rPr lang="it-IT" dirty="0" smtClean="0"/>
              <a:t>11%  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NB. </a:t>
            </a:r>
            <a:r>
              <a:rPr lang="it-IT" dirty="0" smtClean="0"/>
              <a:t>Ruolo fondamental</a:t>
            </a:r>
            <a:r>
              <a:rPr lang="it-IT" dirty="0" smtClean="0"/>
              <a:t>e di </a:t>
            </a:r>
            <a:r>
              <a:rPr lang="it-IT" dirty="0" smtClean="0"/>
              <a:t>benchmark del CCNL.</a:t>
            </a:r>
            <a:endParaRPr lang="it-IT" dirty="0" smtClean="0"/>
          </a:p>
          <a:p>
            <a:r>
              <a:rPr lang="it-IT" dirty="0" smtClean="0"/>
              <a:t>Negoziazioni in azienda associate positivamente a  indicatori </a:t>
            </a:r>
            <a:r>
              <a:rPr lang="it-IT" dirty="0"/>
              <a:t>di </a:t>
            </a:r>
            <a:r>
              <a:rPr lang="it-IT" dirty="0" smtClean="0"/>
              <a:t>vulnerabilità  </a:t>
            </a:r>
            <a:r>
              <a:rPr lang="it-IT" dirty="0" smtClean="0"/>
              <a:t>dell’impresa e/o capacità di pagare:</a:t>
            </a:r>
            <a:endParaRPr lang="it-IT" dirty="0" smtClean="0"/>
          </a:p>
          <a:p>
            <a:pPr marL="400050" lvl="1" indent="0">
              <a:buNone/>
            </a:pPr>
            <a:r>
              <a:rPr lang="it-IT" sz="2600" dirty="0" smtClean="0"/>
              <a:t>- </a:t>
            </a:r>
            <a:r>
              <a:rPr lang="it-IT" sz="2600" dirty="0" smtClean="0"/>
              <a:t>dimensione, </a:t>
            </a:r>
            <a:r>
              <a:rPr lang="it-IT" sz="2600" dirty="0" smtClean="0">
                <a:solidFill>
                  <a:prstClr val="black"/>
                </a:solidFill>
              </a:rPr>
              <a:t>tipo di mercato, andamento positivo di occupazione e  </a:t>
            </a:r>
            <a:r>
              <a:rPr lang="it-IT" sz="2600" dirty="0">
                <a:solidFill>
                  <a:prstClr val="black"/>
                </a:solidFill>
              </a:rPr>
              <a:t>performance, </a:t>
            </a:r>
            <a:r>
              <a:rPr lang="it-IT" sz="2600" dirty="0" smtClean="0">
                <a:solidFill>
                  <a:prstClr val="black"/>
                </a:solidFill>
              </a:rPr>
              <a:t>dipendenza da dipendenti, produzione altamente imprevedibile</a:t>
            </a:r>
            <a:endParaRPr lang="it-IT" sz="2600" dirty="0" smtClean="0"/>
          </a:p>
        </p:txBody>
      </p:sp>
    </p:spTree>
    <p:extLst>
      <p:ext uri="{BB962C8B-B14F-4D97-AF65-F5344CB8AC3E}">
        <p14:creationId xmlns:p14="http://schemas.microsoft.com/office/powerpoint/2010/main" val="350176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Esercizio di pressione/protesta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da parte di dipendenti </a:t>
            </a:r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Nessun contatto diretto: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6%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Solo su problemi di lavoro: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14%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Anche su temi personali: 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80%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Come atteso, ricorso diffuso a contatti diretti. Ma in qualche modo utilizzato in misura strategica:</a:t>
            </a:r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2) più probabile in casi di riduzione </a:t>
            </a:r>
            <a:r>
              <a:rPr lang="it-IT" dirty="0" err="1" smtClean="0"/>
              <a:t>occupaz</a:t>
            </a:r>
            <a:r>
              <a:rPr lang="it-IT" dirty="0" smtClean="0"/>
              <a:t>. e crisi</a:t>
            </a:r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3) più probabile se incidenza </a:t>
            </a:r>
            <a:r>
              <a:rPr lang="it-IT" dirty="0" err="1" smtClean="0"/>
              <a:t>elevatat</a:t>
            </a:r>
            <a:r>
              <a:rPr lang="it-IT" dirty="0" smtClean="0"/>
              <a:t> di costo del lavoro, e alta dipendenza da dipendenti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13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prstClr val="black"/>
                </a:solidFill>
              </a:rPr>
              <a:t>Esercizio di pressione/protesta </a:t>
            </a:r>
            <a:br>
              <a:rPr lang="it-IT" dirty="0">
                <a:solidFill>
                  <a:prstClr val="black"/>
                </a:solidFill>
              </a:rPr>
            </a:br>
            <a:r>
              <a:rPr lang="it-IT" dirty="0">
                <a:solidFill>
                  <a:prstClr val="black"/>
                </a:solidFill>
              </a:rPr>
              <a:t>da parte di dipendenti </a:t>
            </a:r>
            <a:r>
              <a:rPr lang="it-IT" sz="4000" dirty="0" smtClean="0">
                <a:solidFill>
                  <a:prstClr val="black"/>
                </a:solidFill>
              </a:rPr>
              <a:t>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Ricorso a protesta</a:t>
            </a:r>
            <a:endParaRPr lang="it-IT" dirty="0" smtClean="0"/>
          </a:p>
          <a:p>
            <a:r>
              <a:rPr lang="it-IT" dirty="0" smtClean="0"/>
              <a:t>Sì : </a:t>
            </a:r>
            <a:r>
              <a:rPr lang="it-IT" dirty="0" smtClean="0"/>
              <a:t>4%</a:t>
            </a:r>
          </a:p>
          <a:p>
            <a:r>
              <a:rPr lang="it-IT" dirty="0" smtClean="0"/>
              <a:t>No : 96%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NB. </a:t>
            </a:r>
            <a:r>
              <a:rPr lang="it-IT" dirty="0" smtClean="0"/>
              <a:t>Non necessariamente organizzata dal sindacato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 smtClean="0"/>
              <a:t>Protesta più probabile in imprese più grandi, </a:t>
            </a:r>
            <a:r>
              <a:rPr lang="it-IT" dirty="0"/>
              <a:t>con </a:t>
            </a:r>
            <a:r>
              <a:rPr lang="it-IT" dirty="0" smtClean="0"/>
              <a:t>produzione altamente imprevedibile, </a:t>
            </a:r>
            <a:r>
              <a:rPr lang="it-IT" dirty="0" smtClean="0"/>
              <a:t>altamente dipendente da clienti,</a:t>
            </a:r>
            <a:r>
              <a:rPr lang="it-IT" sz="2600" dirty="0" smtClean="0">
                <a:solidFill>
                  <a:prstClr val="black"/>
                </a:solidFill>
              </a:rPr>
              <a:t> </a:t>
            </a:r>
            <a:r>
              <a:rPr lang="it-IT" sz="2600" dirty="0">
                <a:solidFill>
                  <a:prstClr val="black"/>
                </a:solidFill>
              </a:rPr>
              <a:t>in </a:t>
            </a:r>
            <a:r>
              <a:rPr lang="it-IT" sz="2600" dirty="0" smtClean="0">
                <a:solidFill>
                  <a:prstClr val="black"/>
                </a:solidFill>
              </a:rPr>
              <a:t>casi di riduzione occupazionale e crisi</a:t>
            </a:r>
            <a:endParaRPr lang="it-IT" sz="26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816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Negoziazione collettiva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in azienda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>
            <a:normAutofit fontScale="92500"/>
          </a:bodyPr>
          <a:lstStyle/>
          <a:p>
            <a:r>
              <a:rPr lang="it-IT" dirty="0"/>
              <a:t>Nessuna </a:t>
            </a:r>
            <a:r>
              <a:rPr lang="it-IT" dirty="0" smtClean="0"/>
              <a:t>negoziazione collettiva: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66%</a:t>
            </a:r>
          </a:p>
          <a:p>
            <a:r>
              <a:rPr lang="it-IT" dirty="0" smtClean="0"/>
              <a:t>Solo intese informali: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6%</a:t>
            </a:r>
          </a:p>
          <a:p>
            <a:r>
              <a:rPr lang="it-IT" dirty="0" smtClean="0"/>
              <a:t>Accordi formali (e informali): 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27%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La negoziazione collettiva </a:t>
            </a:r>
            <a:r>
              <a:rPr lang="it-IT" dirty="0"/>
              <a:t>è </a:t>
            </a:r>
            <a:r>
              <a:rPr lang="it-IT" dirty="0" smtClean="0"/>
              <a:t>associata positivamente a</a:t>
            </a:r>
            <a:r>
              <a:rPr lang="it-IT" dirty="0" smtClean="0"/>
              <a:t>:</a:t>
            </a:r>
            <a:endParaRPr lang="it-IT" dirty="0" smtClean="0"/>
          </a:p>
          <a:p>
            <a:r>
              <a:rPr lang="it-IT" dirty="0" smtClean="0"/>
              <a:t>dimensione, presenza sindacale, </a:t>
            </a:r>
            <a:endParaRPr lang="it-IT" dirty="0" smtClean="0"/>
          </a:p>
          <a:p>
            <a:r>
              <a:rPr lang="it-IT" dirty="0" smtClean="0"/>
              <a:t>Vulnerabilità dell’impresa  </a:t>
            </a:r>
            <a:r>
              <a:rPr lang="it-IT" dirty="0" smtClean="0"/>
              <a:t>(</a:t>
            </a:r>
            <a:r>
              <a:rPr lang="it-IT" dirty="0" smtClean="0"/>
              <a:t>esposta a mercati, altamente dipendente da clienti, da dipendenti), </a:t>
            </a:r>
            <a:endParaRPr lang="it-IT" dirty="0" smtClean="0"/>
          </a:p>
          <a:p>
            <a:r>
              <a:rPr lang="it-IT" dirty="0" smtClean="0"/>
              <a:t>Riduzione occupazionale, crisi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01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Ricorso a welfare aziendale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Alto: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22%</a:t>
            </a:r>
          </a:p>
          <a:p>
            <a:r>
              <a:rPr lang="it-IT" dirty="0" smtClean="0"/>
              <a:t>Medio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35%</a:t>
            </a:r>
          </a:p>
          <a:p>
            <a:r>
              <a:rPr lang="it-IT" dirty="0" smtClean="0"/>
              <a:t>No</a:t>
            </a:r>
          </a:p>
          <a:p>
            <a:pPr marL="400050" lvl="1" indent="0">
              <a:buNone/>
            </a:pPr>
            <a:r>
              <a:rPr lang="it-IT" dirty="0" smtClean="0"/>
              <a:t>43%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Associato positivamente a</a:t>
            </a:r>
            <a:endParaRPr lang="it-IT" dirty="0" smtClean="0"/>
          </a:p>
          <a:p>
            <a:r>
              <a:rPr lang="it-IT" dirty="0" smtClean="0"/>
              <a:t>dimensione, tipo di impresa</a:t>
            </a:r>
            <a:endParaRPr lang="it-IT" dirty="0" smtClean="0"/>
          </a:p>
          <a:p>
            <a:pPr lvl="0"/>
            <a:r>
              <a:rPr lang="it-IT" dirty="0" smtClean="0">
                <a:solidFill>
                  <a:prstClr val="black"/>
                </a:solidFill>
              </a:rPr>
              <a:t>Vulnerabilità di impresa </a:t>
            </a:r>
            <a:r>
              <a:rPr lang="it-IT" dirty="0">
                <a:solidFill>
                  <a:prstClr val="black"/>
                </a:solidFill>
              </a:rPr>
              <a:t>(</a:t>
            </a:r>
            <a:r>
              <a:rPr lang="it-IT" dirty="0" smtClean="0">
                <a:solidFill>
                  <a:prstClr val="black"/>
                </a:solidFill>
              </a:rPr>
              <a:t>esposta a mercati esterni, altamente dipendente da dipendenti), </a:t>
            </a:r>
            <a:endParaRPr lang="it-IT" dirty="0">
              <a:solidFill>
                <a:prstClr val="black"/>
              </a:solidFill>
            </a:endParaRPr>
          </a:p>
          <a:p>
            <a:pPr lvl="0"/>
            <a:r>
              <a:rPr lang="it-IT" dirty="0" smtClean="0">
                <a:solidFill>
                  <a:prstClr val="black"/>
                </a:solidFill>
              </a:rPr>
              <a:t>Espansione occupazionale, </a:t>
            </a:r>
            <a:r>
              <a:rPr lang="it-IT" dirty="0" smtClean="0">
                <a:solidFill>
                  <a:prstClr val="black"/>
                </a:solidFill>
              </a:rPr>
              <a:t>performance positiva </a:t>
            </a:r>
            <a:endParaRPr lang="it-IT" dirty="0">
              <a:solidFill>
                <a:prstClr val="black"/>
              </a:solidFill>
            </a:endParaRP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08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Che avviene fuori dalle imprese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Indicatori:</a:t>
            </a:r>
            <a:endParaRPr lang="it-IT" dirty="0"/>
          </a:p>
          <a:p>
            <a:r>
              <a:rPr lang="it-IT" dirty="0" smtClean="0"/>
              <a:t>Contatti con sindacati sul territorio</a:t>
            </a:r>
            <a:endParaRPr lang="it-IT" dirty="0"/>
          </a:p>
          <a:p>
            <a:r>
              <a:rPr lang="it-IT" dirty="0" smtClean="0"/>
              <a:t>Servizi da enti bilaterali</a:t>
            </a:r>
            <a:endParaRPr lang="it-IT" dirty="0"/>
          </a:p>
          <a:p>
            <a:r>
              <a:rPr lang="it-IT" dirty="0" smtClean="0"/>
              <a:t>Sostegno da </a:t>
            </a:r>
            <a:r>
              <a:rPr lang="it-IT" dirty="0" smtClean="0"/>
              <a:t>istituzioni locali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383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Contatti con sindacati sul territorio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Nessun contatto: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80%</a:t>
            </a:r>
          </a:p>
          <a:p>
            <a:r>
              <a:rPr lang="it-IT" dirty="0" smtClean="0"/>
              <a:t>Contatti 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20%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Associato significativamente con:</a:t>
            </a:r>
            <a:endParaRPr lang="it-IT" dirty="0" smtClean="0"/>
          </a:p>
          <a:p>
            <a:r>
              <a:rPr lang="it-IT" dirty="0" smtClean="0"/>
              <a:t>Dimensione , tipo di impresa</a:t>
            </a:r>
            <a:endParaRPr lang="it-IT" dirty="0"/>
          </a:p>
          <a:p>
            <a:r>
              <a:rPr lang="it-IT" dirty="0" smtClean="0"/>
              <a:t>Riduzioni occupazionali, crisi</a:t>
            </a:r>
            <a:endParaRPr lang="it-IT" dirty="0" smtClean="0"/>
          </a:p>
          <a:p>
            <a:r>
              <a:rPr lang="it-IT" dirty="0" smtClean="0"/>
              <a:t>Protesta dei lavoratori, presenza e organizzazione sindacale, </a:t>
            </a:r>
            <a:r>
              <a:rPr lang="it-IT" dirty="0" smtClean="0"/>
              <a:t>negoziazione collettiva in azienda</a:t>
            </a:r>
            <a:r>
              <a:rPr lang="it-IT" dirty="0" smtClean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NB. </a:t>
            </a:r>
            <a:r>
              <a:rPr lang="it-IT" dirty="0" smtClean="0"/>
              <a:t>Non è alternativa a relazioni di lavoro interne all’interno dell’impresa.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87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Osservazioni preliminari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280920" cy="460851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Perché è importante studiare le relazioni di lavoro nelle </a:t>
            </a:r>
            <a:r>
              <a:rPr lang="en-US" dirty="0" smtClean="0"/>
              <a:t>PI</a:t>
            </a:r>
            <a:r>
              <a:rPr lang="en-US" dirty="0" smtClean="0"/>
              <a:t>? </a:t>
            </a:r>
          </a:p>
          <a:p>
            <a:pPr marL="0" indent="0">
              <a:buNone/>
            </a:pPr>
            <a:endParaRPr lang="it-IT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it-IT" dirty="0" smtClean="0"/>
              <a:t>La rilevanza quantitativa. Non ancora sufficientemente studiate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Ragioni di tipo più teorico:</a:t>
            </a:r>
          </a:p>
          <a:p>
            <a:pPr lvl="1"/>
            <a:r>
              <a:rPr lang="it-IT" dirty="0" smtClean="0"/>
              <a:t>Dal momento che i meccanismi tradizionali delle RI possono non valere in questo caso, per lo meno non del tutto, è una sfida al modo consolidato di considerare le relazioni di lavoro</a:t>
            </a:r>
          </a:p>
          <a:p>
            <a:pPr lvl="1"/>
            <a:r>
              <a:rPr lang="it-IT" dirty="0" smtClean="0"/>
              <a:t>Ci può aiutare a ampliare il modo di considerare il tema della regolazione del lavoro più in generale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Ragioni </a:t>
            </a:r>
            <a:r>
              <a:rPr lang="it-IT" dirty="0" smtClean="0"/>
              <a:t>di </a:t>
            </a:r>
            <a:r>
              <a:rPr lang="it-IT" dirty="0" smtClean="0"/>
              <a:t>policy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31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Servizi da enti bilaterali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No</a:t>
            </a:r>
          </a:p>
          <a:p>
            <a:pPr marL="400050" lvl="1" indent="0">
              <a:buNone/>
            </a:pPr>
            <a:r>
              <a:rPr lang="it-IT" dirty="0" smtClean="0"/>
              <a:t>37%</a:t>
            </a:r>
          </a:p>
          <a:p>
            <a:r>
              <a:rPr lang="it-IT" dirty="0" smtClean="0"/>
              <a:t>Sì 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63%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Associato positivamente a:</a:t>
            </a:r>
            <a:endParaRPr lang="it-IT" dirty="0" smtClean="0"/>
          </a:p>
          <a:p>
            <a:r>
              <a:rPr lang="it-IT" dirty="0" smtClean="0"/>
              <a:t>Tipo di impresa, </a:t>
            </a:r>
            <a:endParaRPr lang="it-IT" dirty="0" smtClean="0"/>
          </a:p>
          <a:p>
            <a:r>
              <a:rPr lang="it-IT" dirty="0" smtClean="0"/>
              <a:t>Vulnerabilità dell’impresa </a:t>
            </a:r>
            <a:r>
              <a:rPr lang="it-IT" dirty="0" smtClean="0"/>
              <a:t>(</a:t>
            </a:r>
            <a:r>
              <a:rPr lang="it-IT" dirty="0" smtClean="0"/>
              <a:t>esposta a mercati esterni, </a:t>
            </a:r>
            <a:r>
              <a:rPr lang="it-IT" dirty="0"/>
              <a:t>con </a:t>
            </a:r>
            <a:r>
              <a:rPr lang="it-IT" dirty="0" smtClean="0"/>
              <a:t>produzione altamente imprevedibile, </a:t>
            </a:r>
            <a:r>
              <a:rPr lang="it-IT" dirty="0" smtClean="0"/>
              <a:t>dipendente da dipendenti)</a:t>
            </a:r>
            <a:endParaRPr lang="it-IT" dirty="0" smtClean="0"/>
          </a:p>
          <a:p>
            <a:r>
              <a:rPr lang="it-IT" dirty="0" smtClean="0"/>
              <a:t>In </a:t>
            </a:r>
            <a:r>
              <a:rPr lang="it-IT" dirty="0" smtClean="0"/>
              <a:t>casi di performance occupazionale e economica sia altamente positiva, sia altamente negativa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64714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Sostegno da istituzioni local</a:t>
            </a:r>
            <a:r>
              <a:rPr lang="it-IT" dirty="0" smtClean="0"/>
              <a:t>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No </a:t>
            </a:r>
          </a:p>
          <a:p>
            <a:pPr marL="400050" lvl="1" indent="0">
              <a:buNone/>
            </a:pPr>
            <a:r>
              <a:rPr lang="it-IT" dirty="0" smtClean="0"/>
              <a:t>65%</a:t>
            </a:r>
          </a:p>
          <a:p>
            <a:r>
              <a:rPr lang="it-IT" dirty="0" smtClean="0"/>
              <a:t>Sì 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35%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Associato positivamente a:</a:t>
            </a:r>
            <a:endParaRPr lang="it-IT" dirty="0" smtClean="0"/>
          </a:p>
          <a:p>
            <a:r>
              <a:rPr lang="it-IT" dirty="0" smtClean="0"/>
              <a:t>Dimensione e tipo d’impresa</a:t>
            </a:r>
            <a:endParaRPr lang="it-IT" dirty="0" smtClean="0"/>
          </a:p>
          <a:p>
            <a:r>
              <a:rPr lang="it-IT" dirty="0" smtClean="0"/>
              <a:t>Esposizione a mercati esterni, produzione altamente imprevedibile, dipendenza da dipendenti</a:t>
            </a:r>
            <a:endParaRPr lang="it-IT" dirty="0" smtClean="0"/>
          </a:p>
          <a:p>
            <a:pPr lvl="0"/>
            <a:r>
              <a:rPr lang="it-IT" sz="2600" dirty="0" smtClean="0">
                <a:solidFill>
                  <a:prstClr val="black"/>
                </a:solidFill>
              </a:rPr>
              <a:t>Performance occupazionale e economica negativa</a:t>
            </a:r>
            <a:endParaRPr lang="it-IT" sz="2600" dirty="0" smtClean="0">
              <a:solidFill>
                <a:prstClr val="black"/>
              </a:solidFill>
            </a:endParaRPr>
          </a:p>
          <a:p>
            <a:pPr lvl="0"/>
            <a:r>
              <a:rPr lang="it-IT" sz="2600" dirty="0" smtClean="0">
                <a:solidFill>
                  <a:prstClr val="black"/>
                </a:solidFill>
              </a:rPr>
              <a:t>Stile manageriale partecipativo, affiliazione  a associazioni imprenditoriali</a:t>
            </a:r>
            <a:endParaRPr lang="it-IT" sz="2600" dirty="0" smtClean="0">
              <a:solidFill>
                <a:prstClr val="black"/>
              </a:solidFill>
            </a:endParaRPr>
          </a:p>
          <a:p>
            <a:pPr lvl="0"/>
            <a:r>
              <a:rPr lang="it-IT" sz="2600" dirty="0" smtClean="0">
                <a:solidFill>
                  <a:prstClr val="black"/>
                </a:solidFill>
              </a:rPr>
              <a:t>Presenza e organizzazione sindacale nei luoghi di lavoro</a:t>
            </a:r>
            <a:endParaRPr lang="it-IT" sz="2600" dirty="0">
              <a:solidFill>
                <a:prstClr val="black"/>
              </a:solidFill>
            </a:endParaRP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405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Osservazioni preliminari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b="1" dirty="0" smtClean="0"/>
              <a:t>Importanza numerica</a:t>
            </a:r>
            <a:endParaRPr lang="it-IT" dirty="0" smtClean="0"/>
          </a:p>
          <a:p>
            <a:r>
              <a:rPr lang="it-IT" dirty="0" smtClean="0"/>
              <a:t>PI, quelle con 1-49 addetti </a:t>
            </a:r>
          </a:p>
          <a:p>
            <a:pPr lvl="1"/>
            <a:r>
              <a:rPr lang="it-IT" dirty="0" smtClean="0"/>
              <a:t>47% dell’occupazione nel settore privato in UK (nel 2013)</a:t>
            </a:r>
          </a:p>
          <a:p>
            <a:pPr lvl="1"/>
            <a:r>
              <a:rPr lang="it-IT" dirty="0" smtClean="0"/>
              <a:t>Italia, Grecia &lt;70%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672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Osservazioni preliminari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In assenza di molti meccanismi con cui in genere ci si aspetta che siano definite le tutele dell’impiego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Le RL nelle PI sono difficili da valutare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 genere dibattiti intrappolati tra i poli opposti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del </a:t>
            </a:r>
            <a:r>
              <a:rPr lang="it-IT" dirty="0" smtClean="0"/>
              <a:t>“piccolo è bello”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 smtClean="0"/>
              <a:t>La qualità delle relazioni personali è tale da favorire RI armoniose (Bolton 1971 and </a:t>
            </a:r>
            <a:r>
              <a:rPr lang="it-IT" dirty="0" err="1" smtClean="0"/>
              <a:t>Ingham</a:t>
            </a:r>
            <a:r>
              <a:rPr lang="it-IT" dirty="0" smtClean="0"/>
              <a:t> 1970)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e delle PI come “luogo dello sfruttamento” , come regno dell’autocrazia manageriale  (</a:t>
            </a:r>
            <a:r>
              <a:rPr lang="it-IT" dirty="0" err="1" smtClean="0"/>
              <a:t>Rainnie</a:t>
            </a:r>
            <a:r>
              <a:rPr lang="it-IT" dirty="0" smtClean="0"/>
              <a:t> 1989)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32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Osservazioni preliminari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6413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C’è qualcosa di intrinseco alla dimensione aziendale che spinge le direzioni a comportarsi in certi modi, o il dato della dimensione nasconde in realtà qualcosa d’altro?</a:t>
            </a:r>
            <a:endParaRPr lang="it-IT" b="1" dirty="0" smtClean="0"/>
          </a:p>
          <a:p>
            <a:pPr lvl="0"/>
            <a:r>
              <a:rPr lang="it-IT" u="sng" dirty="0" smtClean="0"/>
              <a:t>Piccola dimensione e armonia</a:t>
            </a:r>
            <a:r>
              <a:rPr lang="it-IT" dirty="0" smtClean="0"/>
              <a:t>: </a:t>
            </a:r>
          </a:p>
          <a:p>
            <a:pPr lvl="1"/>
            <a:r>
              <a:rPr lang="it-IT" dirty="0" smtClean="0"/>
              <a:t>Facilita i problemi di comunicazione</a:t>
            </a:r>
          </a:p>
          <a:p>
            <a:pPr lvl="1"/>
            <a:r>
              <a:rPr lang="it-IT" dirty="0" smtClean="0"/>
              <a:t>Consente che le condizioni d’impiego varino in modo adattarsi a ciascuna persona,  permette varietà di ruoli &amp; esperienze</a:t>
            </a:r>
          </a:p>
          <a:p>
            <a:pPr lvl="1"/>
            <a:r>
              <a:rPr lang="it-IT" dirty="0" smtClean="0"/>
              <a:t>Si suppone che tutele e diritti per I lavoratori vengano assicurati tramite qualche processo naturale, spontaneo</a:t>
            </a:r>
          </a:p>
          <a:p>
            <a:pPr lvl="1"/>
            <a:r>
              <a:rPr lang="it-IT" dirty="0" smtClean="0"/>
              <a:t>L’informalità come equivalente funzionale delle norme nelle GI</a:t>
            </a:r>
          </a:p>
          <a:p>
            <a:pPr marL="0" lvl="0" indent="0">
              <a:buNone/>
            </a:pPr>
            <a:r>
              <a:rPr lang="it-IT" dirty="0" smtClean="0">
                <a:sym typeface="Wingdings"/>
              </a:rPr>
              <a:t></a:t>
            </a:r>
            <a:r>
              <a:rPr lang="it-IT" dirty="0" smtClean="0"/>
              <a:t> Conseguenze di policy : I pericoli di imporre rigidità</a:t>
            </a:r>
          </a:p>
          <a:p>
            <a:pPr marL="0" indent="0">
              <a:buNone/>
            </a:pPr>
            <a:r>
              <a:rPr lang="it-IT" dirty="0" smtClean="0"/>
              <a:t>NB. In questo c’è qualcosa di vero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b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258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Osservazioni preliminari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it-IT" u="sng" dirty="0" smtClean="0"/>
              <a:t>Piccola dimensione e prepotere dell’impresa</a:t>
            </a:r>
            <a:r>
              <a:rPr lang="it-IT" dirty="0" smtClean="0"/>
              <a:t>: </a:t>
            </a:r>
          </a:p>
          <a:p>
            <a:pPr lvl="0"/>
            <a:r>
              <a:rPr lang="it-IT" dirty="0" smtClean="0"/>
              <a:t>Salari bassi &amp; dominio da parte di imprenditore</a:t>
            </a:r>
          </a:p>
          <a:p>
            <a:pPr lvl="0"/>
            <a:r>
              <a:rPr lang="it-IT" dirty="0" smtClean="0">
                <a:sym typeface="Wingdings"/>
              </a:rPr>
              <a:t></a:t>
            </a:r>
            <a:r>
              <a:rPr lang="it-IT" dirty="0" smtClean="0"/>
              <a:t> conseguenze di policy : necessario aumentare i controlli per proteggere i lavoratori</a:t>
            </a:r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dirty="0" smtClean="0"/>
              <a:t>È d’altro lato vero  che imprenditori e lavoratori dipendono l’uno dall’altro: la possibilità di sfruttare il lavoro dipende dalla facilità di rimpiazzare I lavoratori (</a:t>
            </a:r>
            <a:r>
              <a:rPr lang="it-IT" dirty="0" err="1" smtClean="0"/>
              <a:t>Goss</a:t>
            </a:r>
            <a:r>
              <a:rPr lang="it-IT" dirty="0" smtClean="0"/>
              <a:t> 1991)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092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Preliminary 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it-IT" dirty="0" smtClean="0"/>
              <a:t>Anche le PI devono assicurarsi un certo grado di consenso entro il processo produttivo. Studi sulle condizioni che favorirebbero le decisioni unilaterali dell’impresa hanno trovato modi di </a:t>
            </a:r>
            <a:r>
              <a:rPr lang="it-IT" i="1" dirty="0" smtClean="0"/>
              <a:t>ordine negoziato</a:t>
            </a:r>
            <a:r>
              <a:rPr lang="it-IT" dirty="0" smtClean="0"/>
              <a:t>. A quali condizioni è più probabile che si abbia consenso negoziato?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t-IT" u="sng" dirty="0" smtClean="0"/>
              <a:t>Semplice effetto dimensione</a:t>
            </a:r>
            <a:r>
              <a:rPr lang="it-IT" dirty="0" smtClean="0"/>
              <a:t>: </a:t>
            </a:r>
          </a:p>
          <a:p>
            <a:pPr lvl="1"/>
            <a:r>
              <a:rPr lang="it-IT" u="sng" dirty="0" smtClean="0"/>
              <a:t>Centralità di relazioni faccia-a-faccia</a:t>
            </a:r>
            <a:endParaRPr lang="it-IT" dirty="0" smtClean="0"/>
          </a:p>
          <a:p>
            <a:pPr lvl="1"/>
            <a:r>
              <a:rPr lang="it-IT" dirty="0" smtClean="0"/>
              <a:t>Il carattere di queste relazioni è variabile. Ma implicano che le relazioni di lavoro  </a:t>
            </a:r>
            <a:r>
              <a:rPr lang="it-IT" u="sng" dirty="0" smtClean="0"/>
              <a:t>devono essere gestite direttamente</a:t>
            </a:r>
            <a:endParaRPr lang="it-IT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it-IT" u="sng" dirty="0" smtClean="0"/>
              <a:t>Entro il mondo delle PI ci sono variazioni sostanziali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Gli effetti della piccola dimensione varierà a seconda delle specificità delle imprese</a:t>
            </a:r>
          </a:p>
        </p:txBody>
      </p:sp>
    </p:spTree>
    <p:extLst>
      <p:ext uri="{BB962C8B-B14F-4D97-AF65-F5344CB8AC3E}">
        <p14:creationId xmlns:p14="http://schemas.microsoft.com/office/powerpoint/2010/main" val="275966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err="1" smtClean="0"/>
              <a:t>survey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068600"/>
              </p:ext>
            </p:extLst>
          </p:nvPr>
        </p:nvGraphicFramePr>
        <p:xfrm>
          <a:off x="899592" y="1700806"/>
          <a:ext cx="7056785" cy="3435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3220555"/>
                <a:gridCol w="1282567"/>
                <a:gridCol w="1862305"/>
                <a:gridCol w="187302"/>
              </a:tblGrid>
              <a:tr h="49205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dirty="0">
                          <a:effectLst/>
                        </a:rPr>
                        <a:t> </a:t>
                      </a:r>
                      <a:r>
                        <a:rPr lang="it-IT" sz="3200" dirty="0" smtClean="0">
                          <a:effectLst/>
                        </a:rPr>
                        <a:t>     addetti</a:t>
                      </a:r>
                      <a:endParaRPr lang="it-IT" sz="3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 dirty="0" smtClean="0">
                          <a:effectLst/>
                        </a:rPr>
                        <a:t>N.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 dirty="0" smtClean="0">
                          <a:effectLst/>
                        </a:rPr>
                        <a:t>%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2055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dirty="0">
                          <a:effectLst/>
                        </a:rPr>
                        <a:t> 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spcAft>
                          <a:spcPts val="0"/>
                        </a:spcAft>
                      </a:pPr>
                      <a:r>
                        <a:rPr lang="it-IT" sz="3200" dirty="0" smtClean="0">
                          <a:effectLst/>
                        </a:rPr>
                        <a:t>06-09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 dirty="0">
                          <a:effectLst/>
                        </a:rPr>
                        <a:t>1146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 dirty="0" smtClean="0">
                          <a:effectLst/>
                        </a:rPr>
                        <a:t>49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9205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spcAft>
                          <a:spcPts val="0"/>
                        </a:spcAft>
                      </a:pPr>
                      <a:r>
                        <a:rPr lang="it-IT" sz="3200" dirty="0" smtClean="0">
                          <a:effectLst/>
                        </a:rPr>
                        <a:t>10-15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 dirty="0">
                          <a:effectLst/>
                        </a:rPr>
                        <a:t>698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 dirty="0" smtClean="0">
                          <a:effectLst/>
                        </a:rPr>
                        <a:t>30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9205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spcAft>
                          <a:spcPts val="0"/>
                        </a:spcAft>
                      </a:pPr>
                      <a:r>
                        <a:rPr lang="it-IT" sz="3200" dirty="0" smtClean="0">
                          <a:effectLst/>
                        </a:rPr>
                        <a:t>16-19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>
                          <a:effectLst/>
                        </a:rPr>
                        <a:t>112</a:t>
                      </a:r>
                      <a:endParaRPr lang="it-IT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 dirty="0" smtClean="0">
                          <a:effectLst/>
                        </a:rPr>
                        <a:t>5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9205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spcAft>
                          <a:spcPts val="0"/>
                        </a:spcAft>
                      </a:pPr>
                      <a:r>
                        <a:rPr lang="it-IT" sz="3200" dirty="0" smtClean="0">
                          <a:effectLst/>
                        </a:rPr>
                        <a:t>20-49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>
                          <a:effectLst/>
                        </a:rPr>
                        <a:t>353</a:t>
                      </a:r>
                      <a:endParaRPr lang="it-IT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 dirty="0" smtClean="0">
                          <a:effectLst/>
                        </a:rPr>
                        <a:t>15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9205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spcAft>
                          <a:spcPts val="0"/>
                        </a:spcAft>
                      </a:pPr>
                      <a:r>
                        <a:rPr lang="it-IT" sz="3200" dirty="0" smtClean="0">
                          <a:effectLst/>
                        </a:rPr>
                        <a:t>Total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>
                          <a:effectLst/>
                        </a:rPr>
                        <a:t>2320</a:t>
                      </a:r>
                      <a:endParaRPr lang="it-IT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spcAft>
                          <a:spcPts val="0"/>
                        </a:spcAft>
                      </a:pPr>
                      <a:r>
                        <a:rPr lang="it-IT" sz="3200" dirty="0">
                          <a:effectLst/>
                        </a:rPr>
                        <a:t>100,0</a:t>
                      </a:r>
                      <a:endParaRPr lang="it-IT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7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Survey</a:t>
            </a:r>
            <a:r>
              <a:rPr lang="it-IT" dirty="0" smtClean="0"/>
              <a:t> – caratteristiche strutturali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11256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lvl="0"/>
            <a:r>
              <a:rPr lang="it-IT" dirty="0" smtClean="0"/>
              <a:t>Prevalenza di micro-imprese (80% &gt;16 addetti)</a:t>
            </a:r>
          </a:p>
          <a:p>
            <a:pPr lvl="0"/>
            <a:r>
              <a:rPr lang="it-IT" dirty="0" smtClean="0"/>
              <a:t>Circa ¼ sono imprese artigianali/cooperative, ¾ imprese ‘industriali’</a:t>
            </a:r>
          </a:p>
          <a:p>
            <a:pPr lvl="0"/>
            <a:r>
              <a:rPr lang="it-IT" dirty="0" smtClean="0"/>
              <a:t>42% operano solo localmente, ma quasi </a:t>
            </a:r>
            <a:r>
              <a:rPr lang="it-IT" i="1" dirty="0" smtClean="0"/>
              <a:t>60% per mercati nazional I e  internazionali</a:t>
            </a:r>
            <a:r>
              <a:rPr lang="it-IT" dirty="0" smtClean="0"/>
              <a:t> (30%). </a:t>
            </a:r>
          </a:p>
          <a:p>
            <a:pPr lvl="0"/>
            <a:r>
              <a:rPr lang="it-IT" dirty="0" smtClean="0"/>
              <a:t>62% sono fornitori di altre imprese (o di PA); 38% producono direttamente per il mercato finale. Tuttavia il grado di dipendenza dai clienti non sembra  altissimo.</a:t>
            </a:r>
          </a:p>
          <a:p>
            <a:pPr lvl="0"/>
            <a:r>
              <a:rPr lang="it-IT" dirty="0" smtClean="0"/>
              <a:t>52% hanno produzione altamente </a:t>
            </a:r>
            <a:r>
              <a:rPr lang="it-IT" dirty="0" err="1" smtClean="0"/>
              <a:t>customizzata</a:t>
            </a:r>
            <a:r>
              <a:rPr lang="it-IT" dirty="0" smtClean="0"/>
              <a:t>. 48% standardizzata</a:t>
            </a:r>
          </a:p>
          <a:p>
            <a:pPr lvl="0"/>
            <a:r>
              <a:rPr lang="it-IT" dirty="0" smtClean="0"/>
              <a:t>¼ pensano che il basso livello dei prezzi,  ½ che la qualità, e quasi il 40% che puntualità &amp; affidabilità sono fondamentali per il successo economico</a:t>
            </a:r>
          </a:p>
          <a:p>
            <a:pPr lvl="0"/>
            <a:r>
              <a:rPr lang="it-IT" dirty="0" smtClean="0"/>
              <a:t>Negli ultimi 2 anni, il fatturato è cresciuto in poco più di ¼, è rimasto stabile in circa il 30%, ed è diminuito nel 45% </a:t>
            </a:r>
          </a:p>
          <a:p>
            <a:pPr lvl="0"/>
            <a:r>
              <a:rPr lang="it-IT" dirty="0" smtClean="0"/>
              <a:t>L’occupazione è cresciuta nel 28%, rimasta stabile nel 41% e diminuita nel 31%. (effetto degli ammortizzatori sociali)</a:t>
            </a:r>
          </a:p>
          <a:p>
            <a:pPr lvl="0"/>
            <a:r>
              <a:rPr lang="it-IT" dirty="0" smtClean="0"/>
              <a:t>Dipendenza da dipendenti: per 1/3, il personale può essere sostituito facilmente, per circa un 50</a:t>
            </a:r>
            <a:r>
              <a:rPr lang="it-IT" dirty="0" smtClean="0"/>
              <a:t>% ci sarebbero difficoltà, </a:t>
            </a:r>
            <a:r>
              <a:rPr lang="it-IT" dirty="0" smtClean="0"/>
              <a:t>per il 14% gran parte del personale non può essere sostituito facilmente</a:t>
            </a:r>
            <a:r>
              <a:rPr lang="en-US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23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1279</Words>
  <Application>Microsoft Office PowerPoint</Application>
  <PresentationFormat>Presentazione su schermo (4:3)</PresentationFormat>
  <Paragraphs>189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Tra dentro e fuori:  relazioni di lavoro nelle piccole imprese</vt:lpstr>
      <vt:lpstr>Osservazioni preliminari</vt:lpstr>
      <vt:lpstr>Osservazioni preliminari</vt:lpstr>
      <vt:lpstr>Osservazioni preliminari</vt:lpstr>
      <vt:lpstr>Osservazioni preliminari</vt:lpstr>
      <vt:lpstr>Osservazioni preliminari</vt:lpstr>
      <vt:lpstr>Preliminary r</vt:lpstr>
      <vt:lpstr>La survey</vt:lpstr>
      <vt:lpstr>Survey – caratteristiche strutturali</vt:lpstr>
      <vt:lpstr>Survey – organizzazione delle parti  sociali</vt:lpstr>
      <vt:lpstr>La regola è la decisione unilaterale?</vt:lpstr>
      <vt:lpstr>Stile delle decisioni manageriali</vt:lpstr>
      <vt:lpstr>Determinazione retribuzioni </vt:lpstr>
      <vt:lpstr>Esercizio di pressione/protesta  da parte di dipendenti 1</vt:lpstr>
      <vt:lpstr>Esercizio di pressione/protesta  da parte di dipendenti 2</vt:lpstr>
      <vt:lpstr>Negoziazione collettiva in azienda</vt:lpstr>
      <vt:lpstr>Ricorso a welfare aziendale</vt:lpstr>
      <vt:lpstr>Che avviene fuori dalle imprese</vt:lpstr>
      <vt:lpstr>Contatti con sindacati sul territorio</vt:lpstr>
      <vt:lpstr>Servizi da enti bilaterali </vt:lpstr>
      <vt:lpstr>Sostegno da istituzioni locali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 Regulation in Small Firms: Trends and challenges for economic competitiveness and social sustainability</dc:title>
  <dc:creator> </dc:creator>
  <cp:lastModifiedBy> </cp:lastModifiedBy>
  <cp:revision>46</cp:revision>
  <cp:lastPrinted>2014-10-13T23:03:02Z</cp:lastPrinted>
  <dcterms:created xsi:type="dcterms:W3CDTF">2014-07-10T10:50:54Z</dcterms:created>
  <dcterms:modified xsi:type="dcterms:W3CDTF">2014-10-14T06:54:23Z</dcterms:modified>
</cp:coreProperties>
</file>